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63" r:id="rId2"/>
    <p:sldId id="274" r:id="rId3"/>
    <p:sldId id="279" r:id="rId4"/>
    <p:sldId id="276" r:id="rId5"/>
    <p:sldId id="277" r:id="rId6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262"/>
    <a:srgbClr val="1F497D"/>
    <a:srgbClr val="385D8A"/>
    <a:srgbClr val="18355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8" autoAdjust="0"/>
  </p:normalViewPr>
  <p:slideViewPr>
    <p:cSldViewPr>
      <p:cViewPr>
        <p:scale>
          <a:sx n="100" d="100"/>
          <a:sy n="100" d="100"/>
        </p:scale>
        <p:origin x="-366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43" cy="495624"/>
          </a:xfrm>
          <a:prstGeom prst="rect">
            <a:avLst/>
          </a:prstGeom>
        </p:spPr>
        <p:txBody>
          <a:bodyPr vert="horz" lIns="90498" tIns="45249" rIns="90498" bIns="4524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64" y="1"/>
            <a:ext cx="2946443" cy="495624"/>
          </a:xfrm>
          <a:prstGeom prst="rect">
            <a:avLst/>
          </a:prstGeom>
        </p:spPr>
        <p:txBody>
          <a:bodyPr vert="horz" lIns="90498" tIns="45249" rIns="90498" bIns="45249" rtlCol="0"/>
          <a:lstStyle>
            <a:lvl1pPr algn="r">
              <a:defRPr sz="1200"/>
            </a:lvl1pPr>
          </a:lstStyle>
          <a:p>
            <a:fld id="{863DA6BF-71F3-4581-B5C9-CAE5152A5D16}" type="datetimeFigureOut">
              <a:rPr lang="es-ES" smtClean="0"/>
              <a:pPr/>
              <a:t>14/04/2010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892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98" tIns="45249" rIns="90498" bIns="4524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551" y="4715507"/>
            <a:ext cx="5438140" cy="4466908"/>
          </a:xfrm>
          <a:prstGeom prst="rect">
            <a:avLst/>
          </a:prstGeom>
        </p:spPr>
        <p:txBody>
          <a:bodyPr vert="horz" lIns="90498" tIns="45249" rIns="90498" bIns="4524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27867"/>
            <a:ext cx="2946443" cy="497197"/>
          </a:xfrm>
          <a:prstGeom prst="rect">
            <a:avLst/>
          </a:prstGeom>
        </p:spPr>
        <p:txBody>
          <a:bodyPr vert="horz" lIns="90498" tIns="45249" rIns="90498" bIns="4524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64" y="9427867"/>
            <a:ext cx="2946443" cy="497197"/>
          </a:xfrm>
          <a:prstGeom prst="rect">
            <a:avLst/>
          </a:prstGeom>
        </p:spPr>
        <p:txBody>
          <a:bodyPr vert="horz" lIns="90498" tIns="45249" rIns="90498" bIns="45249" rtlCol="0" anchor="b"/>
          <a:lstStyle>
            <a:lvl1pPr algn="r">
              <a:defRPr sz="1200"/>
            </a:lvl1pPr>
          </a:lstStyle>
          <a:p>
            <a:fld id="{653370BD-F157-4AFB-AEF2-72034CF25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93B-1837-4A42-A1E6-02B27E76FD5C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4F6D-2B58-453C-B9AB-33256077BA60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AB14-8634-48BC-B6C2-79116B9988B8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9C20F-FA16-4D05-89AF-DB3C0E7CB507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27914-6691-4605-BCF0-7401AF9AFF7E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ACF25-0FAB-4A3D-9FC1-9DB7611B1AA6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D644-03F0-4F11-A0F4-6EA84F53318D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70CE-717F-47C0-8AA0-353EDA56E423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72E0-5CE8-4F5E-A04E-EFBF3E6D8BFE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E5F3-ADB8-40A3-8A50-E39C7BAFF163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E1D2-3E8C-4840-B2FD-31FE9F34CB89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1EFCB-B85C-4AA3-B7E5-B581646FD9F9}" type="datetime1">
              <a:rPr lang="es-ES" smtClean="0"/>
              <a:pPr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48C15-93DD-4F92-A44A-3D7D194DFA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-nieveS@lingua.edu.es-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lcalingua.c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ingua.edu.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604" y="285720"/>
            <a:ext cx="44868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 smtClean="0">
                <a:solidFill>
                  <a:srgbClr val="C00000"/>
                </a:solidFill>
              </a:rPr>
              <a:t>Group</a:t>
            </a:r>
            <a:r>
              <a:rPr lang="es-ES" sz="2000" b="1" dirty="0" smtClean="0">
                <a:solidFill>
                  <a:srgbClr val="C00000"/>
                </a:solidFill>
              </a:rPr>
              <a:t> </a:t>
            </a:r>
            <a:r>
              <a:rPr lang="es-ES" sz="2000" b="1" dirty="0" err="1" smtClean="0">
                <a:solidFill>
                  <a:srgbClr val="C00000"/>
                </a:solidFill>
              </a:rPr>
              <a:t>registration</a:t>
            </a:r>
            <a:r>
              <a:rPr lang="es-ES" sz="2000" b="1" dirty="0" smtClean="0">
                <a:solidFill>
                  <a:srgbClr val="C00000"/>
                </a:solidFill>
              </a:rPr>
              <a:t> </a:t>
            </a:r>
            <a:r>
              <a:rPr lang="es-ES" sz="2000" b="1" dirty="0" err="1" smtClean="0">
                <a:solidFill>
                  <a:srgbClr val="C00000"/>
                </a:solidFill>
              </a:rPr>
              <a:t>sheet</a:t>
            </a:r>
            <a:r>
              <a:rPr lang="es-ES" sz="2000" b="1" dirty="0" smtClean="0">
                <a:solidFill>
                  <a:srgbClr val="C00000"/>
                </a:solidFill>
              </a:rPr>
              <a:t> (2010)</a:t>
            </a:r>
            <a:endParaRPr lang="es-ES" sz="2000" b="1" dirty="0">
              <a:solidFill>
                <a:srgbClr val="C0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 flipV="1">
            <a:off x="428604" y="714348"/>
            <a:ext cx="4500594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C00000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50" y="142845"/>
            <a:ext cx="135731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428604" y="857224"/>
            <a:ext cx="4054307" cy="276999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GROUP COORDINATOR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28604" y="1142976"/>
            <a:ext cx="50720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b="1" dirty="0" smtClean="0"/>
              <a:t>NAME:</a:t>
            </a:r>
          </a:p>
          <a:p>
            <a:r>
              <a:rPr lang="es-ES" sz="900" b="1" dirty="0" smtClean="0"/>
              <a:t>SURNAME:</a:t>
            </a:r>
          </a:p>
          <a:p>
            <a:r>
              <a:rPr lang="es-ES" sz="900" b="1" dirty="0" smtClean="0"/>
              <a:t>SEX:  M                  F </a:t>
            </a:r>
          </a:p>
          <a:p>
            <a:r>
              <a:rPr lang="es-ES" sz="900" b="1" dirty="0" smtClean="0"/>
              <a:t>NATIONALITY</a:t>
            </a:r>
          </a:p>
          <a:p>
            <a:r>
              <a:rPr lang="es-ES" sz="900" b="1" dirty="0" smtClean="0"/>
              <a:t>PASSPORT NUMBER:</a:t>
            </a:r>
          </a:p>
          <a:p>
            <a:r>
              <a:rPr lang="es-ES" sz="900" b="1" dirty="0" smtClean="0"/>
              <a:t>ADDRESS:</a:t>
            </a:r>
          </a:p>
          <a:p>
            <a:r>
              <a:rPr lang="es-ES" sz="900" b="1" dirty="0" smtClean="0"/>
              <a:t>CITY:                                                                            POST CODE:</a:t>
            </a:r>
          </a:p>
          <a:p>
            <a:r>
              <a:rPr lang="es-ES" sz="900" b="1" dirty="0" smtClean="0"/>
              <a:t>CONTACT TELEPHONE: </a:t>
            </a:r>
          </a:p>
          <a:p>
            <a:r>
              <a:rPr lang="es-ES" sz="900" b="1" dirty="0" smtClean="0"/>
              <a:t>E-MAIL:</a:t>
            </a:r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 smtClean="0"/>
          </a:p>
          <a:p>
            <a:endParaRPr lang="es-ES" b="1" dirty="0"/>
          </a:p>
        </p:txBody>
      </p:sp>
      <p:sp>
        <p:nvSpPr>
          <p:cNvPr id="9" name="8 Rectángulo"/>
          <p:cNvSpPr/>
          <p:nvPr/>
        </p:nvSpPr>
        <p:spPr>
          <a:xfrm>
            <a:off x="1071546" y="1428728"/>
            <a:ext cx="14287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500174" y="1428728"/>
            <a:ext cx="14287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428604" y="2794803"/>
            <a:ext cx="4214842" cy="276999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REGISTRATION PROCESSING 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357166" y="3155098"/>
            <a:ext cx="59293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In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order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help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Lingua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meet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requirements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implemented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quality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system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group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coordinators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must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fill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in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this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form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and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send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it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Corporate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Development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Manager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Lingua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(position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currently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held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Nieves de Mingo  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  <a:hlinkClick r:id="rId3"/>
              </a:rPr>
              <a:t>-nieveS@lingua.edu.es-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).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This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request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will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received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and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processed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and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course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/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program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budget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will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sent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back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representative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University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institution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.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budget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must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approved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preferably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with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signature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group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coordinator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person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in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charge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and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sent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Lingua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fax.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Otherwise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agree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e-mail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would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enough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. 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From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that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moment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registration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students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proceeds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as usual (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accomodation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assignement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visa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procedures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,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etc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).</a:t>
            </a:r>
          </a:p>
          <a:p>
            <a:pPr algn="just">
              <a:spcAft>
                <a:spcPts val="0"/>
              </a:spcAft>
            </a:pPr>
            <a:endParaRPr lang="es-ES" sz="1000" dirty="0" smtClean="0">
              <a:solidFill>
                <a:schemeClr val="bg1">
                  <a:lumMod val="50000"/>
                </a:schemeClr>
              </a:solidFill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course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fees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must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be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paid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in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advance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.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students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will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pay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for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their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accomodation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directly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to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Lingua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full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quantity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on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first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day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of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their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stay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in </a:t>
            </a:r>
            <a:r>
              <a:rPr lang="es-ES" sz="1000" dirty="0" err="1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the</a:t>
            </a:r>
            <a:r>
              <a:rPr lang="es-ES" sz="1000" dirty="0" smtClean="0">
                <a:solidFill>
                  <a:schemeClr val="bg1">
                    <a:lumMod val="50000"/>
                  </a:schemeClr>
                </a:solidFill>
                <a:ea typeface="Times New Roman"/>
              </a:rPr>
              <a:t> centre.</a:t>
            </a:r>
          </a:p>
          <a:p>
            <a:pPr algn="just">
              <a:spcAft>
                <a:spcPts val="0"/>
              </a:spcAft>
            </a:pPr>
            <a:endParaRPr lang="es-ES" sz="1000" dirty="0">
              <a:solidFill>
                <a:schemeClr val="bg1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428604" y="5000628"/>
            <a:ext cx="4286280" cy="276999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PAYMENT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357166" y="5357818"/>
            <a:ext cx="6000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Bank transfer 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specifying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name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suname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course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institution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u="sng" dirty="0" smtClean="0">
                <a:solidFill>
                  <a:schemeClr val="bg1">
                    <a:lumMod val="50000"/>
                  </a:schemeClr>
                </a:solidFill>
              </a:rPr>
              <a:t>free of </a:t>
            </a:r>
            <a:r>
              <a:rPr lang="es-ES" sz="1050" b="1" u="sng" dirty="0" err="1" smtClean="0">
                <a:solidFill>
                  <a:schemeClr val="bg1">
                    <a:lumMod val="50000"/>
                  </a:schemeClr>
                </a:solidFill>
              </a:rPr>
              <a:t>charges</a:t>
            </a:r>
            <a:r>
              <a:rPr lang="es-ES" sz="1050" b="1" u="sng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SANTANDER CENTRAL HISPANO (BSCH)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s-ES" sz="1050" dirty="0" smtClean="0">
                <a:solidFill>
                  <a:schemeClr val="bg1">
                    <a:lumMod val="50000"/>
                  </a:schemeClr>
                </a:solidFill>
              </a:rPr>
              <a:t>C/ Libreros, 19, 28801 ,Alcalá de Henares, Madrid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s-ES" sz="105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s-ES" sz="1050" dirty="0" err="1" smtClean="0">
                <a:solidFill>
                  <a:schemeClr val="bg1">
                    <a:lumMod val="50000"/>
                  </a:schemeClr>
                </a:solidFill>
              </a:rPr>
              <a:t>Lingua</a:t>
            </a:r>
            <a:r>
              <a:rPr lang="es-ES" sz="1050" dirty="0" smtClean="0">
                <a:solidFill>
                  <a:schemeClr val="bg1">
                    <a:lumMod val="50000"/>
                  </a:schemeClr>
                </a:solidFill>
              </a:rPr>
              <a:t>–Universidad de Alcalá, SRL”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IBAN</a:t>
            </a:r>
            <a:r>
              <a:rPr lang="es-ES" sz="1050" dirty="0" smtClean="0">
                <a:solidFill>
                  <a:schemeClr val="bg1">
                    <a:lumMod val="50000"/>
                  </a:schemeClr>
                </a:solidFill>
              </a:rPr>
              <a:t>: ES77-0049-6692-81-2216306751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Swift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code</a:t>
            </a:r>
            <a:r>
              <a:rPr lang="es-ES" sz="1050" dirty="0" smtClean="0">
                <a:solidFill>
                  <a:schemeClr val="bg1">
                    <a:lumMod val="50000"/>
                  </a:schemeClr>
                </a:solidFill>
              </a:rPr>
              <a:t>: BSCHESMM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Fiscal data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reflecte in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50" b="1" dirty="0" err="1" smtClean="0">
                <a:solidFill>
                  <a:schemeClr val="bg1">
                    <a:lumMod val="50000"/>
                  </a:schemeClr>
                </a:solidFill>
              </a:rPr>
              <a:t>bill</a:t>
            </a:r>
            <a:r>
              <a:rPr lang="es-ES" sz="105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/>
              <a:t>NAME AND SURNAME/ OFFICE OR DEPARTMENT: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/>
              <a:t>ADDRESS: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/>
              <a:t>TELEPHONE: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s-ES" sz="1050" b="1" dirty="0" smtClean="0"/>
              <a:t>TAX IDENTIFICATION NUMBER: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28604" y="8215338"/>
            <a:ext cx="4286280" cy="276999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DATA PROTECTION IN THE SPANISH STATE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57166" y="8568010"/>
            <a:ext cx="59293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 smtClean="0"/>
              <a:t>Art. 5 de la Ley Orgánica 15/1999, de 13 de diciembre sobre Protección de Datos de Carácter Personal: los datos personales recogidos serán incorporados y tratados en el fichero “Previsión de alumnos” y no podrán ser cedidos, salvo las cesiones previstas por la Ley. El órgano responsable del fichero es </a:t>
            </a:r>
            <a:r>
              <a:rPr lang="es-ES" sz="800" dirty="0" err="1" smtClean="0"/>
              <a:t>Lingua</a:t>
            </a:r>
            <a:r>
              <a:rPr lang="es-ES" sz="800" dirty="0" smtClean="0"/>
              <a:t>-Universidad de Alcalá y la dirección donde el interesado podrá ejercer los derechos de acceso, rectificación, cancelación y oposición ante el mismo es C/Escritorios nº 4, Alcalá de Henares, Madrid.</a:t>
            </a:r>
          </a:p>
          <a:p>
            <a:pPr algn="just"/>
            <a:endParaRPr lang="es-ES" sz="1000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2</a:t>
            </a:fld>
            <a:endParaRPr lang="es-ES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28604" y="2643175"/>
          <a:ext cx="5929354" cy="55578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29354"/>
              </a:tblGrid>
              <a:tr h="241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0" dirty="0" smtClean="0">
                          <a:solidFill>
                            <a:schemeClr val="bg1"/>
                          </a:solidFill>
                        </a:rPr>
                        <a:t>OTHER SERVICES</a:t>
                      </a:r>
                      <a:endParaRPr lang="es-ES" sz="1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75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Classroom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rental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:       Yes  (  60 €/ hora)                                                  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rental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      Yes   ( 15   €/ hora)                                             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5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insurance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Yes     (  40 € / alumno)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42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transfer: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Yes  ( 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500€  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airport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sz="85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No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5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night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at a hotel :       Yes: 3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stars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hotels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(***) 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60€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100 € /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night</a:t>
                      </a:r>
                      <a:endParaRPr lang="es-ES" sz="85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1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rental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excursions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Yes                 Date/s:                                         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Nr.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people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                     Time: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(Meeting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point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: Cervantes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Square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32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coordinator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excursion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guide?                         Yes            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             No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case, do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Lingua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staff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guide?     Yes                              No     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2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Lingua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organize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excursion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trip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        No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                       Place/s:                                              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Date:s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Nr.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people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Means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                                             Time:                       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581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“Abonos de transporte”  (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Transport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pass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   Yes                 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Nr.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Adults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Nr.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Youngsters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(-21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old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143380" y="4500562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928802" y="4143372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85794" y="5214942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071678" y="471487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28604" y="285721"/>
          <a:ext cx="6000792" cy="21552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00792"/>
              </a:tblGrid>
              <a:tr h="34694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smtClean="0"/>
                        <a:t>CARACTERISTICS OF THE REQUESTED</a:t>
                      </a:r>
                      <a:r>
                        <a:rPr lang="es-ES" sz="1000" baseline="0" dirty="0" smtClean="0"/>
                        <a:t> COURSE</a:t>
                      </a:r>
                      <a:endParaRPr lang="es-ES" sz="10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32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course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          Regular                                  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Customized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course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9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9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subjects</a:t>
                      </a: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Yes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Specify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850" b="1" kern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5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No</a:t>
                      </a:r>
                      <a:endParaRPr lang="es-ES" sz="85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9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50" b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Start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date:                                                                                               </a:t>
                      </a:r>
                      <a:r>
                        <a:rPr lang="es-ES" sz="850" b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End</a:t>
                      </a:r>
                      <a:r>
                        <a:rPr lang="es-ES" sz="850" b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date:</a:t>
                      </a:r>
                      <a:endParaRPr lang="es-ES" sz="850" b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16 Rectángulo"/>
          <p:cNvSpPr/>
          <p:nvPr/>
        </p:nvSpPr>
        <p:spPr>
          <a:xfrm>
            <a:off x="2000240" y="714348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643182" y="928662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857364" y="150016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857364" y="185735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357430" y="292892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857628" y="292892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357430" y="3143240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3857628" y="3143240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983312" y="3428992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143116" y="364330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286124" y="3929058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785794" y="5643570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500438" y="5857884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500438" y="6072198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071942" y="6357950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857760" y="6357950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785794" y="685801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4071942" y="6572264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2697560" y="7572396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2714620" y="7858148"/>
            <a:ext cx="159936" cy="142876"/>
          </a:xfrm>
          <a:prstGeom prst="rect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0" y="8858280"/>
            <a:ext cx="6858000" cy="35719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smtClean="0"/>
              <a:t>www.lingua.edu.es</a:t>
            </a:r>
            <a:endParaRPr lang="es-E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285728" y="714348"/>
          <a:ext cx="6215106" cy="49860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1182"/>
                <a:gridCol w="1846498"/>
                <a:gridCol w="877426"/>
              </a:tblGrid>
              <a:tr h="269402"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ACCOMMODATION</a:t>
                      </a:r>
                      <a:r>
                        <a:rPr lang="es-ES" sz="1100" baseline="0" dirty="0" smtClean="0"/>
                        <a:t> TYPE</a:t>
                      </a:r>
                      <a:endParaRPr lang="es-E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BOARD</a:t>
                      </a:r>
                      <a:endParaRPr lang="es-E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PRICE</a:t>
                      </a:r>
                      <a:endParaRPr lang="es-E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269402">
                <a:tc rowSpan="3"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rgbClr val="626262"/>
                          </a:solidFill>
                        </a:rPr>
                        <a:t>FAMILY (SINGLE ROOM)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Accommodation in families includes weekly laundry/ironing service and bedroom cleaning.</a:t>
                      </a:r>
                      <a:endParaRPr lang="es-ES" sz="100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BREAKFAST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 20 €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269402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HALF BOARD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23 €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380332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FULL</a:t>
                      </a:r>
                      <a:r>
                        <a:rPr lang="es-ES" sz="1100" baseline="0" dirty="0" smtClean="0">
                          <a:solidFill>
                            <a:srgbClr val="626262"/>
                          </a:solidFill>
                        </a:rPr>
                        <a:t> BOARD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26</a:t>
                      </a:r>
                      <a:r>
                        <a:rPr lang="es-ES" sz="1100" baseline="0" dirty="0" smtClean="0">
                          <a:solidFill>
                            <a:srgbClr val="626262"/>
                          </a:solidFill>
                        </a:rPr>
                        <a:t> </a:t>
                      </a:r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269402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rgbClr val="626262"/>
                          </a:solidFill>
                        </a:rPr>
                        <a:t>FAMILY (DOUBLE</a:t>
                      </a:r>
                      <a:r>
                        <a:rPr lang="es-ES" sz="1100" b="1" baseline="0" dirty="0" smtClean="0">
                          <a:solidFill>
                            <a:srgbClr val="626262"/>
                          </a:solidFill>
                        </a:rPr>
                        <a:t> ROOM</a:t>
                      </a:r>
                      <a:r>
                        <a:rPr lang="es-ES" sz="1100" b="1" dirty="0" smtClean="0">
                          <a:solidFill>
                            <a:srgbClr val="626262"/>
                          </a:solidFill>
                        </a:rPr>
                        <a:t>)</a:t>
                      </a:r>
                    </a:p>
                    <a:p>
                      <a:r>
                        <a:rPr lang="es-ES" sz="1000" dirty="0" smtClean="0">
                          <a:solidFill>
                            <a:srgbClr val="626262"/>
                          </a:solidFill>
                        </a:rPr>
                        <a:t>El</a:t>
                      </a:r>
                      <a:r>
                        <a:rPr lang="es-ES" sz="1000" baseline="0" dirty="0" smtClean="0">
                          <a:solidFill>
                            <a:srgbClr val="626262"/>
                          </a:solidFill>
                        </a:rPr>
                        <a:t> alojamiento en familias incluye lavado y planchado una vez a la semana de ropa, y limpieza de la habitación.</a:t>
                      </a:r>
                    </a:p>
                    <a:p>
                      <a:endParaRPr lang="es-ES" sz="1100" dirty="0" smtClean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BREAKFAST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18 €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2694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HALF BOARD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20 €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38033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FULL</a:t>
                      </a:r>
                      <a:r>
                        <a:rPr lang="es-ES" sz="1100" baseline="0" dirty="0" smtClean="0">
                          <a:solidFill>
                            <a:srgbClr val="626262"/>
                          </a:solidFill>
                        </a:rPr>
                        <a:t> BOARD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23 € / DAY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744817">
                <a:tc gridSpan="3">
                  <a:txBody>
                    <a:bodyPr/>
                    <a:lstStyle/>
                    <a:p>
                      <a:r>
                        <a:rPr lang="es-ES" sz="1100" b="1" dirty="0" smtClean="0">
                          <a:solidFill>
                            <a:srgbClr val="626262"/>
                          </a:solidFill>
                        </a:rPr>
                        <a:t>SHARED</a:t>
                      </a:r>
                      <a:r>
                        <a:rPr lang="es-ES" sz="1100" b="1" baseline="0" dirty="0" smtClean="0">
                          <a:solidFill>
                            <a:srgbClr val="626262"/>
                          </a:solidFill>
                        </a:rPr>
                        <a:t> FLAT</a:t>
                      </a:r>
                      <a:endParaRPr lang="es-ES" sz="1100" b="1" dirty="0" smtClean="0">
                        <a:solidFill>
                          <a:srgbClr val="62626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Lingua acts as an intermediary between flat owners and students. Terms &amp; conditions are set by owners. Students will pay the required rent directly to the flat owner. For any queries, please refer to: </a:t>
                      </a:r>
                      <a:r>
                        <a:rPr lang="en-GB" sz="1000" u="sng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info@alcalingua.com</a:t>
                      </a: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00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100" b="1" dirty="0" smtClean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1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sz="11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0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UNIVERSITY RESIDENCE (CRUSA)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CRUSA is 5km. from the town centre, 15-20 </a:t>
                      </a:r>
                      <a:r>
                        <a:rPr lang="en-GB" sz="1000" kern="1200" dirty="0" err="1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mins</a:t>
                      </a: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. by bus. To reserve a room full down payment is required. There is an additional room cleaning charge of 40 € for the duration of your stay.</a:t>
                      </a:r>
                      <a:endParaRPr lang="es-ES" sz="100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SINGLE ROOM</a:t>
                      </a:r>
                      <a:endParaRPr lang="es-ES" sz="11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>
                          <a:solidFill>
                            <a:srgbClr val="626262"/>
                          </a:solidFill>
                        </a:rPr>
                        <a:t>420 € / MONTH</a:t>
                      </a:r>
                      <a:endParaRPr lang="es-ES" sz="105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  <a:tr h="5936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 smtClean="0">
                        <a:solidFill>
                          <a:srgbClr val="62626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solidFill>
                            <a:srgbClr val="626262"/>
                          </a:solidFill>
                        </a:rPr>
                        <a:t>SHARED</a:t>
                      </a:r>
                      <a:r>
                        <a:rPr lang="es-ES" sz="1100" baseline="0" dirty="0" smtClean="0">
                          <a:solidFill>
                            <a:srgbClr val="626262"/>
                          </a:solidFill>
                        </a:rPr>
                        <a:t> ROOM</a:t>
                      </a:r>
                      <a:endParaRPr lang="es-ES" sz="1100" dirty="0" smtClean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50" kern="1200" dirty="0" smtClean="0">
                        <a:solidFill>
                          <a:srgbClr val="626262"/>
                        </a:solidFill>
                      </a:endParaRPr>
                    </a:p>
                    <a:p>
                      <a:r>
                        <a:rPr lang="es-ES" sz="1050" kern="1200" dirty="0" smtClean="0">
                          <a:solidFill>
                            <a:srgbClr val="626262"/>
                          </a:solidFill>
                        </a:rPr>
                        <a:t>320 € / MONTH</a:t>
                      </a:r>
                      <a:endParaRPr lang="es-ES" sz="105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4817">
                <a:tc>
                  <a:txBody>
                    <a:bodyPr/>
                    <a:lstStyle/>
                    <a:p>
                      <a:r>
                        <a:rPr lang="en-GB" sz="1000" b="1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UNIVERSITY RESIDENCE (RESA</a:t>
                      </a: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s-ES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ES" sz="100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RESA is 5km. from the town centre, 15-20 </a:t>
                      </a:r>
                      <a:r>
                        <a:rPr lang="en-GB" sz="1000" kern="1200" dirty="0" err="1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mins</a:t>
                      </a:r>
                      <a:r>
                        <a:rPr lang="en-GB" sz="1000" kern="1200" dirty="0" smtClean="0">
                          <a:solidFill>
                            <a:srgbClr val="626262"/>
                          </a:solidFill>
                          <a:latin typeface="+mn-lt"/>
                          <a:ea typeface="+mn-ea"/>
                          <a:cs typeface="+mn-cs"/>
                        </a:rPr>
                        <a:t>. by bus. To reserve a room full down payment is required. There is an additional room cleaning charge of 40 € for the duration of your stay.</a:t>
                      </a:r>
                      <a:endParaRPr lang="es-ES" sz="1000" kern="1200" dirty="0" smtClean="0">
                        <a:solidFill>
                          <a:srgbClr val="62626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 smtClean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solidFill>
                            <a:srgbClr val="626262"/>
                          </a:solidFill>
                        </a:rPr>
                        <a:t>ROOMS AND PRICES ACCORDING TO AVAILABILITY</a:t>
                      </a:r>
                      <a:endParaRPr lang="es-ES" sz="1000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626262"/>
                          </a:solidFill>
                        </a:rPr>
                        <a:t>*</a:t>
                      </a:r>
                      <a:endParaRPr lang="es-ES" dirty="0">
                        <a:solidFill>
                          <a:srgbClr val="62626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357166" y="142844"/>
            <a:ext cx="3858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err="1" smtClean="0">
                <a:solidFill>
                  <a:srgbClr val="C00000"/>
                </a:solidFill>
              </a:rPr>
              <a:t>Accommodation</a:t>
            </a:r>
            <a:r>
              <a:rPr lang="es-ES" sz="2400" b="1" dirty="0" smtClean="0">
                <a:solidFill>
                  <a:srgbClr val="C00000"/>
                </a:solidFill>
              </a:rPr>
              <a:t> </a:t>
            </a:r>
            <a:r>
              <a:rPr lang="es-ES" sz="2400" b="1" dirty="0" err="1" smtClean="0">
                <a:solidFill>
                  <a:srgbClr val="C00000"/>
                </a:solidFill>
              </a:rPr>
              <a:t>options</a:t>
            </a:r>
            <a:endParaRPr lang="es-ES" sz="2400" b="1" dirty="0">
              <a:solidFill>
                <a:srgbClr val="C0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57166" y="571472"/>
            <a:ext cx="4714908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C0000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57167" y="5786446"/>
          <a:ext cx="4500595" cy="20591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1345"/>
                <a:gridCol w="880839"/>
                <a:gridCol w="1125517"/>
                <a:gridCol w="1092894"/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RESA</a:t>
                      </a:r>
                      <a:endParaRPr lang="es-ES" sz="9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Full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academic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course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es-ES" sz="900" b="1" dirty="0">
                          <a:latin typeface="Trebuchet MS"/>
                          <a:ea typeface="SimSun"/>
                          <a:cs typeface="Times New Roman"/>
                        </a:rPr>
                        <a:t>10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months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)*</a:t>
                      </a:r>
                      <a:r>
                        <a:rPr lang="es-ES" sz="900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9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Shorter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stay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between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>
                          <a:latin typeface="Trebuchet MS"/>
                          <a:ea typeface="SimSun"/>
                          <a:cs typeface="Times New Roman"/>
                        </a:rPr>
                        <a:t>3 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and </a:t>
                      </a:r>
                      <a:r>
                        <a:rPr lang="es-ES" sz="900" b="1" dirty="0">
                          <a:latin typeface="Trebuchet MS"/>
                          <a:ea typeface="SimSun"/>
                          <a:cs typeface="Times New Roman"/>
                        </a:rPr>
                        <a:t>10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months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es-ES" sz="900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9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Shorter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stay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between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  </a:t>
                      </a:r>
                      <a:r>
                        <a:rPr lang="es-ES" sz="900" b="1" dirty="0">
                          <a:latin typeface="Trebuchet MS"/>
                          <a:ea typeface="SimSun"/>
                          <a:cs typeface="Times New Roman"/>
                        </a:rPr>
                        <a:t>1 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and </a:t>
                      </a:r>
                      <a:r>
                        <a:rPr lang="es-ES" sz="900" b="1" dirty="0">
                          <a:latin typeface="Trebuchet MS"/>
                          <a:ea typeface="SimSun"/>
                          <a:cs typeface="Times New Roman"/>
                        </a:rPr>
                        <a:t>2 </a:t>
                      </a:r>
                      <a:r>
                        <a:rPr lang="es-ES" sz="900" b="1" dirty="0" err="1" smtClean="0">
                          <a:latin typeface="Trebuchet MS"/>
                          <a:ea typeface="SimSun"/>
                          <a:cs typeface="Times New Roman"/>
                        </a:rPr>
                        <a:t>months</a:t>
                      </a:r>
                      <a:r>
                        <a:rPr lang="es-ES" sz="900" b="1" dirty="0" smtClean="0">
                          <a:latin typeface="Trebuchet MS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es-ES" sz="900" dirty="0" smtClean="0"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9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>
                    <a:solidFill>
                      <a:srgbClr val="C00000"/>
                    </a:solidFill>
                  </a:tcPr>
                </a:tc>
              </a:tr>
              <a:tr h="258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Single</a:t>
                      </a:r>
                      <a:r>
                        <a:rPr lang="es-ES" sz="9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room</a:t>
                      </a:r>
                      <a:r>
                        <a:rPr lang="es-E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411,04 €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472,69 €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493,24 €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64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Single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room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with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shared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kitchen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411,04 €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472,69 €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493,24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258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Double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room</a:t>
                      </a:r>
                      <a:r>
                        <a:rPr lang="es-E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289,39 €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332,79 €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347,26 €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64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Double</a:t>
                      </a:r>
                      <a:r>
                        <a:rPr lang="es-ES" sz="9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room</a:t>
                      </a:r>
                      <a:r>
                        <a:rPr lang="es-ES" sz="9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bedsit</a:t>
                      </a:r>
                      <a:r>
                        <a:rPr lang="es-ES" sz="9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style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(single</a:t>
                      </a:r>
                      <a:r>
                        <a:rPr lang="es-ES" sz="9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use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es-E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618,81 €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711,63 €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742,57 €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364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Double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room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bedsit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style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es-ES" sz="900" b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double</a:t>
                      </a:r>
                      <a:r>
                        <a:rPr lang="es-ES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use)</a:t>
                      </a:r>
                      <a:r>
                        <a:rPr lang="es-E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384,94 € </a:t>
                      </a:r>
                      <a:endParaRPr lang="es-ES" sz="120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442,68 €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rebuchet MS"/>
                          <a:ea typeface="SimSun"/>
                          <a:cs typeface="Times New Roman"/>
                        </a:rPr>
                        <a:t>461,93 € 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4929198" y="5786446"/>
            <a:ext cx="15716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 smtClean="0">
                <a:solidFill>
                  <a:srgbClr val="626262"/>
                </a:solidFill>
              </a:rPr>
              <a:t>*</a:t>
            </a:r>
            <a:r>
              <a:rPr lang="en-GB" sz="1000" dirty="0" smtClean="0">
                <a:solidFill>
                  <a:srgbClr val="626262"/>
                </a:solidFill>
              </a:rPr>
              <a:t>The contract will be drawn up for 10 months from 1/9/09 to 20/6/10 with the option of extension to 12 months.</a:t>
            </a:r>
            <a:endParaRPr lang="es-ES" sz="1000" dirty="0" smtClean="0">
              <a:solidFill>
                <a:srgbClr val="626262"/>
              </a:solidFill>
            </a:endParaRPr>
          </a:p>
          <a:p>
            <a:r>
              <a:rPr lang="en-GB" sz="1000" dirty="0" smtClean="0">
                <a:solidFill>
                  <a:srgbClr val="626262"/>
                </a:solidFill>
              </a:rPr>
              <a:t> </a:t>
            </a:r>
            <a:endParaRPr lang="es-ES" sz="1000" dirty="0" smtClean="0">
              <a:solidFill>
                <a:srgbClr val="626262"/>
              </a:solidFill>
            </a:endParaRPr>
          </a:p>
          <a:p>
            <a:r>
              <a:rPr lang="en-GB" sz="1000" dirty="0" smtClean="0">
                <a:solidFill>
                  <a:srgbClr val="626262"/>
                </a:solidFill>
              </a:rPr>
              <a:t>All prices are in €/person/month, including: accommodation, fixed telephone fee, access to Internet, TV, satellite connection, use of communal areas &amp; VAT</a:t>
            </a:r>
            <a:endParaRPr lang="es-ES" sz="1000" dirty="0" smtClean="0">
              <a:solidFill>
                <a:srgbClr val="626262"/>
              </a:solidFill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ES" altLang="zh-CN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7166" y="7929586"/>
            <a:ext cx="607223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>
                <a:solidFill>
                  <a:srgbClr val="626262"/>
                </a:solidFill>
              </a:rPr>
              <a:t>In RESA, additional costs, apart from a deposit of 200 € for stays longer than a month, are use of gas &amp; water (34.50 €/month fixed price), electricity (17 €/month to be adjusted at the end of stay wit respect to electricity used in your room) and phone calls which will be billed separately. </a:t>
            </a:r>
          </a:p>
          <a:p>
            <a:endParaRPr lang="es-ES" sz="1000" dirty="0" smtClean="0">
              <a:solidFill>
                <a:srgbClr val="626262"/>
              </a:solidFill>
            </a:endParaRPr>
          </a:p>
          <a:p>
            <a:r>
              <a:rPr lang="en-GB" sz="1000" dirty="0" smtClean="0">
                <a:solidFill>
                  <a:srgbClr val="626262"/>
                </a:solidFill>
              </a:rPr>
              <a:t>If a student has to return to his/her home country due to force majeure, the outstanding cost of the accommodation will be reimbursed, apart from 50 € compensation to the family.</a:t>
            </a:r>
            <a:endParaRPr lang="es-ES" sz="1000" dirty="0" smtClean="0">
              <a:solidFill>
                <a:srgbClr val="626262"/>
              </a:solidFill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ES" altLang="zh-CN" sz="9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8929718"/>
            <a:ext cx="6858000" cy="285752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smtClean="0"/>
              <a:t>www.lingua.edu.es</a:t>
            </a:r>
            <a:endParaRPr lang="es-ES" sz="2400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48C15-93DD-4F92-A44A-3D7D194DFA9A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3" y="1285875"/>
            <a:ext cx="6429375" cy="2952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dates and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prices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those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shown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official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Lingua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webpage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and in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current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brochures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Information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updated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in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due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Please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visit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  <a:hlinkClick r:id="rId2"/>
              </a:rPr>
              <a:t>www.lingua.edu.es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Students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must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register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for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Lingua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: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At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least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7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days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before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start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date of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if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do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not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need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book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accommodation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1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day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prior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if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do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not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need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neither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accommodation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nor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visa.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Students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start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program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indicated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dates,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both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for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level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test and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themselves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Those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who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wish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begin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a date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outside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set calendar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subject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availability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Under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no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circumstances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prices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varied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</a:t>
            </a:r>
          </a:p>
          <a:p>
            <a:pPr algn="just"/>
            <a:endParaRPr lang="es-ES" sz="11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price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includes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: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textbook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exercise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booklet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guided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tour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around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Alcalá de Henares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on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first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day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placement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test, diploma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issuance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ID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card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that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allows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use of Alcalá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University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facilities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100" dirty="0" err="1" smtClean="0">
                <a:solidFill>
                  <a:srgbClr val="7F7F7F"/>
                </a:solidFill>
                <a:latin typeface="Calibri" pitchFamily="34" charset="0"/>
              </a:rPr>
              <a:t>license</a:t>
            </a:r>
            <a:r>
              <a:rPr lang="es-ES" sz="1100" dirty="0" smtClean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for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virtual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in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Spanish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(AVE) and 24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hour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100" dirty="0" err="1">
                <a:solidFill>
                  <a:srgbClr val="7F7F7F"/>
                </a:solidFill>
                <a:latin typeface="Calibri" pitchFamily="34" charset="0"/>
              </a:rPr>
              <a:t>Service</a:t>
            </a:r>
            <a:r>
              <a:rPr lang="es-ES" sz="1100" dirty="0">
                <a:solidFill>
                  <a:srgbClr val="7F7F7F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2875" y="228600"/>
            <a:ext cx="45005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C00000"/>
                </a:solidFill>
                <a:latin typeface="Calibri" pitchFamily="34" charset="0"/>
              </a:rPr>
              <a:t>Regulations</a:t>
            </a:r>
          </a:p>
        </p:txBody>
      </p:sp>
      <p:sp>
        <p:nvSpPr>
          <p:cNvPr id="13315" name="7 CuadroTexto"/>
          <p:cNvSpPr txBox="1">
            <a:spLocks noChangeArrowheads="1"/>
          </p:cNvSpPr>
          <p:nvPr/>
        </p:nvSpPr>
        <p:spPr bwMode="auto">
          <a:xfrm>
            <a:off x="142875" y="857250"/>
            <a:ext cx="1757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 u="sng">
                <a:solidFill>
                  <a:srgbClr val="C00000"/>
                </a:solidFill>
                <a:latin typeface="Calibri" pitchFamily="34" charset="0"/>
              </a:rPr>
              <a:t>Dates and prices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85750" y="3857625"/>
            <a:ext cx="6429375" cy="538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26262"/>
              </a:solidFill>
              <a:latin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1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8858250"/>
            <a:ext cx="6858000" cy="35718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/>
              <a:t>www.lingua.edu.es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214313" y="571500"/>
            <a:ext cx="5143500" cy="460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133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38" y="142875"/>
            <a:ext cx="1357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5" y="5000625"/>
            <a:ext cx="19208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25 Rectángulo"/>
          <p:cNvSpPr>
            <a:spLocks noChangeArrowheads="1"/>
          </p:cNvSpPr>
          <p:nvPr/>
        </p:nvSpPr>
        <p:spPr bwMode="auto">
          <a:xfrm>
            <a:off x="285750" y="4273550"/>
            <a:ext cx="485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u="sng">
                <a:solidFill>
                  <a:srgbClr val="C00000"/>
                </a:solidFill>
                <a:latin typeface="Calibri" pitchFamily="34" charset="0"/>
              </a:rPr>
              <a:t>Visa and residence permit procedures 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285750" y="4679950"/>
            <a:ext cx="4286250" cy="2465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Those students who need to ask for a student visa (D type) in the Spanish Embassy will need an admission letter from Alcalá University which will be dispatched as soon as the student pays course fees in full.</a:t>
            </a:r>
          </a:p>
          <a:p>
            <a:pPr algn="just"/>
            <a:endParaRPr lang="es-ES" sz="120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This document will contain the student´s  personal data, passport number, dates of the courses and accommodation address.</a:t>
            </a:r>
          </a:p>
          <a:p>
            <a:pPr algn="just"/>
            <a:endParaRPr lang="es-ES" sz="120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The period booked and paid by the student will be that included in the certificate issued by Lingua in order to commence consular procedures.</a:t>
            </a:r>
          </a:p>
          <a:p>
            <a:pPr algn="just"/>
            <a:endParaRPr lang="es-ES" sz="120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endParaRPr lang="es-ES" sz="120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3323" name="27 Rectángulo"/>
          <p:cNvSpPr>
            <a:spLocks noChangeArrowheads="1"/>
          </p:cNvSpPr>
          <p:nvPr/>
        </p:nvSpPr>
        <p:spPr bwMode="auto">
          <a:xfrm>
            <a:off x="285750" y="7072313"/>
            <a:ext cx="192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u="sng">
                <a:solidFill>
                  <a:srgbClr val="C00000"/>
                </a:solidFill>
                <a:latin typeface="Calibri" pitchFamily="34" charset="0"/>
              </a:rPr>
              <a:t>Reimbursement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357188" y="7500938"/>
            <a:ext cx="6286500" cy="13700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If the student has his/her visa application rejected, Lingua will proceed with reimbursement of the received payment, with a discount of 10% to cover costs of payment  processing. In order to do so, the student must present:</a:t>
            </a:r>
          </a:p>
          <a:p>
            <a:pPr algn="just">
              <a:buFont typeface="Arial" charset="0"/>
              <a:buChar char="•"/>
            </a:pPr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The original document of denial issued by the respective Embassy  or Consulate.</a:t>
            </a:r>
          </a:p>
          <a:p>
            <a:pPr algn="just">
              <a:buFont typeface="Arial" charset="0"/>
              <a:buChar char="•"/>
            </a:pPr>
            <a:r>
              <a:rPr lang="es-ES" sz="1200">
                <a:solidFill>
                  <a:srgbClr val="7F7F7F"/>
                </a:solidFill>
                <a:latin typeface="Calibri" pitchFamily="34" charset="0"/>
              </a:rPr>
              <a:t>The original admission documents sent by Lingua.</a:t>
            </a:r>
          </a:p>
          <a:p>
            <a:pPr algn="just">
              <a:buFont typeface="Arial" charset="0"/>
              <a:buChar char="•"/>
            </a:pPr>
            <a:endParaRPr lang="es-ES" sz="120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200" b="1">
                <a:solidFill>
                  <a:srgbClr val="7F7F7F"/>
                </a:solidFill>
                <a:latin typeface="Calibri" pitchFamily="34" charset="0"/>
              </a:rPr>
              <a:t>Under no circumstances other than these will reimbursement of course fees be considered.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Rectángulo"/>
          <p:cNvSpPr>
            <a:spLocks noChangeArrowheads="1"/>
          </p:cNvSpPr>
          <p:nvPr/>
        </p:nvSpPr>
        <p:spPr bwMode="auto">
          <a:xfrm>
            <a:off x="357188" y="571500"/>
            <a:ext cx="4346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u="sng">
                <a:solidFill>
                  <a:srgbClr val="C00000"/>
                </a:solidFill>
                <a:latin typeface="Calibri" pitchFamily="34" charset="0"/>
              </a:rPr>
              <a:t>Cancellation policy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57188" y="1143000"/>
            <a:ext cx="6072187" cy="72327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400" b="1" dirty="0">
                <a:solidFill>
                  <a:srgbClr val="C00000"/>
                </a:solidFill>
                <a:latin typeface="Calibri" pitchFamily="34" charset="0"/>
              </a:rPr>
              <a:t>BY THE STUDENT</a:t>
            </a:r>
          </a:p>
          <a:p>
            <a:pPr algn="just"/>
            <a:endParaRPr lang="es-ES" sz="14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If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chooses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cancel a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once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registration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fee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has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been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paid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and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before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start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date,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apply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one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following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criteria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regarding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reimbursements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payment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:</a:t>
            </a:r>
          </a:p>
          <a:p>
            <a:pPr algn="just"/>
            <a:endParaRPr lang="es-ES" sz="1200" dirty="0">
              <a:solidFill>
                <a:srgbClr val="7F7F7F"/>
              </a:solidFill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70% 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if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cancelled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at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least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30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days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prior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start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date.</a:t>
            </a:r>
          </a:p>
          <a:p>
            <a:pPr algn="just"/>
            <a:endParaRPr lang="es-ES" sz="1200" dirty="0">
              <a:solidFill>
                <a:srgbClr val="7F7F7F"/>
              </a:solidFill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50%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if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cancelled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less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than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 30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days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prior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start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date.</a:t>
            </a:r>
          </a:p>
          <a:p>
            <a:pPr algn="just">
              <a:buFont typeface="Arial" charset="0"/>
              <a:buChar char="•"/>
            </a:pPr>
            <a:endParaRPr lang="es-ES" sz="1200" b="1" dirty="0">
              <a:solidFill>
                <a:srgbClr val="7F7F7F"/>
              </a:solidFill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No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reimbursement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be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made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once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 has </a:t>
            </a:r>
            <a:r>
              <a:rPr lang="es-ES" sz="1200" b="1" dirty="0" err="1">
                <a:solidFill>
                  <a:srgbClr val="7F7F7F"/>
                </a:solidFill>
                <a:latin typeface="Calibri" pitchFamily="34" charset="0"/>
              </a:rPr>
              <a:t>started</a:t>
            </a:r>
            <a:r>
              <a:rPr lang="es-ES" sz="1200" b="1" dirty="0">
                <a:solidFill>
                  <a:srgbClr val="7F7F7F"/>
                </a:solidFill>
                <a:latin typeface="Calibri" pitchFamily="34" charset="0"/>
              </a:rPr>
              <a:t>.</a:t>
            </a:r>
          </a:p>
          <a:p>
            <a:pPr algn="just"/>
            <a:endParaRPr lang="es-ES" sz="1200" b="1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In cases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where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consular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procedures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have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been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undertaken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and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course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cancelled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student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will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immediately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notify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fact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Spanish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Embassy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or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Consulate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country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concerned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,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urging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officials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to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cancel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7F7F7F"/>
                </a:solidFill>
                <a:latin typeface="Calibri" pitchFamily="34" charset="0"/>
              </a:rPr>
              <a:t>issue</a:t>
            </a:r>
            <a:r>
              <a:rPr lang="es-ES" sz="1200" dirty="0">
                <a:solidFill>
                  <a:srgbClr val="7F7F7F"/>
                </a:solidFill>
                <a:latin typeface="Calibri" pitchFamily="34" charset="0"/>
              </a:rPr>
              <a:t> of  visa.</a:t>
            </a:r>
          </a:p>
          <a:p>
            <a:pPr algn="just"/>
            <a:endParaRPr lang="es-ES" sz="1200" dirty="0">
              <a:solidFill>
                <a:srgbClr val="7F7F7F"/>
              </a:solidFill>
              <a:latin typeface="Calibri" pitchFamily="34" charset="0"/>
            </a:endParaRPr>
          </a:p>
          <a:p>
            <a:pPr algn="just"/>
            <a:endParaRPr lang="es-ES" sz="1200" dirty="0">
              <a:solidFill>
                <a:srgbClr val="7F7F7F"/>
              </a:solidFill>
              <a:latin typeface="Calibri" pitchFamily="34" charset="0"/>
              <a:ea typeface="Calibri" pitchFamily="34" charset="0"/>
              <a:cs typeface="TTE17B9480t00"/>
            </a:endParaRPr>
          </a:p>
          <a:p>
            <a:pPr algn="just"/>
            <a:r>
              <a:rPr lang="es-ES" sz="14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TE17B9480t00"/>
              </a:rPr>
              <a:t>BY LINGUA</a:t>
            </a:r>
          </a:p>
          <a:p>
            <a:pPr algn="just"/>
            <a:endParaRPr lang="es-ES" sz="1400" b="1" dirty="0">
              <a:solidFill>
                <a:srgbClr val="C00000"/>
              </a:solidFill>
              <a:latin typeface="Calibri" pitchFamily="34" charset="0"/>
              <a:ea typeface="Calibri" pitchFamily="34" charset="0"/>
              <a:cs typeface="TTE17B9480t00"/>
            </a:endParaRPr>
          </a:p>
          <a:p>
            <a:pPr algn="just"/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A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student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may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be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expelled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from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and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therefore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existing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contract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for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course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automatically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terminated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if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his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/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her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behaviour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is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not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correct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.</a:t>
            </a:r>
          </a:p>
          <a:p>
            <a:pPr algn="just"/>
            <a:endParaRPr lang="es-ES" sz="1200" dirty="0">
              <a:solidFill>
                <a:srgbClr val="626262"/>
              </a:solidFill>
              <a:latin typeface="Calibri" pitchFamily="34" charset="0"/>
              <a:ea typeface="Calibri" pitchFamily="34" charset="0"/>
              <a:cs typeface="TTE17B9480t00"/>
            </a:endParaRPr>
          </a:p>
          <a:p>
            <a:pPr algn="just"/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above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means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  <a:ea typeface="Calibri" pitchFamily="34" charset="0"/>
                <a:cs typeface="TTE17B9480t00"/>
              </a:rPr>
              <a:t>:</a:t>
            </a:r>
          </a:p>
          <a:p>
            <a:pPr algn="just"/>
            <a:endParaRPr lang="es-ES" sz="1200" dirty="0">
              <a:solidFill>
                <a:srgbClr val="7F7F7F"/>
              </a:solidFill>
              <a:latin typeface="Calibri" pitchFamily="34" charset="0"/>
              <a:ea typeface="Calibri" pitchFamily="34" charset="0"/>
              <a:cs typeface="TTE17B9480t00"/>
            </a:endParaRPr>
          </a:p>
          <a:p>
            <a:pPr algn="just" eaLnBrk="0" hangingPunct="0"/>
            <a:r>
              <a:rPr lang="es-ES" sz="1200" dirty="0">
                <a:solidFill>
                  <a:srgbClr val="7F7F7F"/>
                </a:solidFill>
                <a:latin typeface="Calibri" pitchFamily="34" charset="0"/>
                <a:ea typeface="Calibri" pitchFamily="34" charset="0"/>
                <a:cs typeface="TTE17B9480t00"/>
              </a:rPr>
              <a:t>.M</a:t>
            </a:r>
            <a:r>
              <a:rPr lang="en-US" sz="1200" dirty="0">
                <a:solidFill>
                  <a:srgbClr val="7F7F7F"/>
                </a:solidFill>
                <a:latin typeface="Calibri" pitchFamily="34" charset="0"/>
              </a:rPr>
              <a:t>oral or physical harm caused to classmates, teachers, other school staff, host families, university residence staff or anyone else.</a:t>
            </a:r>
            <a:endParaRPr lang="es-ES" sz="1200" dirty="0">
              <a:solidFill>
                <a:srgbClr val="7F7F7F"/>
              </a:solidFill>
              <a:latin typeface="Calibri" pitchFamily="34" charset="0"/>
            </a:endParaRPr>
          </a:p>
          <a:p>
            <a:pPr algn="just" eaLnBrk="0" hangingPunct="0"/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Physical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damage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incurred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in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centre,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accommodation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booked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or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places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visited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during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students´s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stay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in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</a:p>
          <a:p>
            <a:pPr algn="just" eaLnBrk="0" hangingPunct="0"/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Public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exhibition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racist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,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sexist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or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ideologically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violent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attitudes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</a:p>
          <a:p>
            <a:pPr algn="just" eaLnBrk="0" hangingPunct="0"/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Repeated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misuse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services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provided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</a:p>
          <a:p>
            <a:pPr algn="just" eaLnBrk="0" hangingPunct="0"/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Involvement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in legal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problems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with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Spanish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authorities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caused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student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during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his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/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her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stay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in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</a:p>
          <a:p>
            <a:pPr algn="just" eaLnBrk="0" hangingPunct="0"/>
            <a:endParaRPr lang="es-ES" sz="1200" dirty="0">
              <a:solidFill>
                <a:srgbClr val="626262"/>
              </a:solidFill>
              <a:latin typeface="Calibri" pitchFamily="34" charset="0"/>
            </a:endParaRPr>
          </a:p>
          <a:p>
            <a:pPr algn="just" eaLnBrk="0" hangingPunct="0"/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In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these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cases, no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reimbursement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will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made</a:t>
            </a:r>
            <a:r>
              <a:rPr lang="es-ES" sz="1200" smtClean="0">
                <a:solidFill>
                  <a:srgbClr val="626262"/>
                </a:solidFill>
                <a:latin typeface="Calibri" pitchFamily="34" charset="0"/>
              </a:rPr>
              <a:t>. Repatriation</a:t>
            </a:r>
            <a:r>
              <a:rPr lang="es-ES" sz="1200" dirty="0" smtClean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expenses,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payment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for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 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damage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caused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 and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legal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assistance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(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when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necessary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)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will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responsibility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student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.</a:t>
            </a:r>
          </a:p>
          <a:p>
            <a:pPr algn="just" eaLnBrk="0" hangingPunct="0"/>
            <a:endParaRPr lang="es-ES" sz="1200" dirty="0">
              <a:solidFill>
                <a:srgbClr val="626262"/>
              </a:solidFill>
              <a:latin typeface="Calibri" pitchFamily="34" charset="0"/>
            </a:endParaRPr>
          </a:p>
          <a:p>
            <a:pPr algn="just" eaLnBrk="0" hangingPunct="0"/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Lingua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will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not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responsible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for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any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payment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caused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by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breach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of </a:t>
            </a:r>
            <a:r>
              <a:rPr lang="es-ES" sz="1200" dirty="0" err="1">
                <a:solidFill>
                  <a:srgbClr val="626262"/>
                </a:solidFill>
                <a:latin typeface="Calibri" pitchFamily="34" charset="0"/>
              </a:rPr>
              <a:t>these</a:t>
            </a:r>
            <a:r>
              <a:rPr lang="es-ES" sz="1200" dirty="0">
                <a:solidFill>
                  <a:srgbClr val="626262"/>
                </a:solidFill>
                <a:latin typeface="Calibri" pitchFamily="34" charset="0"/>
              </a:rPr>
              <a:t> rules.</a:t>
            </a:r>
            <a:endParaRPr lang="es-ES" sz="1400" dirty="0">
              <a:latin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8858250"/>
            <a:ext cx="6858000" cy="35718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/>
              <a:t>www.lingua.edu.es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1622</Words>
  <Application>Microsoft Office PowerPoint</Application>
  <PresentationFormat>Presentación en pantalla (4:3)</PresentationFormat>
  <Paragraphs>211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Nieves</cp:lastModifiedBy>
  <cp:revision>264</cp:revision>
  <dcterms:created xsi:type="dcterms:W3CDTF">2009-12-28T13:18:36Z</dcterms:created>
  <dcterms:modified xsi:type="dcterms:W3CDTF">2010-04-14T08:04:09Z</dcterms:modified>
</cp:coreProperties>
</file>